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14"/>
  </p:notesMasterIdLst>
  <p:handoutMasterIdLst>
    <p:handoutMasterId r:id="rId15"/>
  </p:handoutMasterIdLst>
  <p:sldIdLst>
    <p:sldId id="1043" r:id="rId6"/>
    <p:sldId id="2145706900" r:id="rId7"/>
    <p:sldId id="1052" r:id="rId8"/>
    <p:sldId id="1056" r:id="rId9"/>
    <p:sldId id="1001" r:id="rId10"/>
    <p:sldId id="1071" r:id="rId11"/>
    <p:sldId id="1070" r:id="rId12"/>
    <p:sldId id="1064" r:id="rId13"/>
  </p:sldIdLst>
  <p:sldSz cx="12192000" cy="6858000"/>
  <p:notesSz cx="6858000" cy="9144000"/>
  <p:embeddedFontLst>
    <p:embeddedFont>
      <p:font typeface="Ubuntu" panose="020B0504030602030204" pitchFamily="34" charset="0"/>
      <p:regular r:id="rId16"/>
      <p:bold r:id="rId17"/>
      <p:italic r:id="rId18"/>
      <p:boldItalic r:id="rId19"/>
    </p:embeddedFont>
    <p:embeddedFont>
      <p:font typeface="Ubuntu Light" panose="020B0304030602030204" pitchFamily="34" charset="0"/>
      <p:regular r:id="rId20"/>
      <p:italic r:id="rId21"/>
    </p:embeddedFont>
    <p:embeddedFont>
      <p:font typeface="Ubuntu Medium" panose="020B0604030602030204" pitchFamily="34" charset="0"/>
      <p:regular r:id="rId22"/>
      <p:italic r:id="rId23"/>
    </p:embeddedFont>
  </p:embeddedFontLst>
  <p:custDataLst>
    <p:tags r:id="rId2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A657"/>
    <a:srgbClr val="2B0A3D"/>
    <a:srgbClr val="A6A6A6"/>
    <a:srgbClr val="FFDA80"/>
    <a:srgbClr val="57CF80"/>
    <a:srgbClr val="12ABDB"/>
    <a:srgbClr val="E30021"/>
    <a:srgbClr val="007D74"/>
    <a:srgbClr val="590A42"/>
    <a:srgbClr val="BA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4796" autoAdjust="0"/>
  </p:normalViewPr>
  <p:slideViewPr>
    <p:cSldViewPr snapToGrid="0">
      <p:cViewPr varScale="1">
        <p:scale>
          <a:sx n="67" d="100"/>
          <a:sy n="67" d="100"/>
        </p:scale>
        <p:origin x="564" y="32"/>
      </p:cViewPr>
      <p:guideLst>
        <p:guide orient="horz" pos="2341"/>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13/03/2023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13/03/2023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314862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3966956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5.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7.png"/><Relationship Id="rId1" Type="http://schemas.openxmlformats.org/officeDocument/2006/relationships/tags" Target="../tags/tag6.xml"/><Relationship Id="rId6" Type="http://schemas.openxmlformats.org/officeDocument/2006/relationships/image" Target="../media/image8.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fr-FR"/>
              <a:t>Modifiez le style du titre</a:t>
            </a:r>
            <a:endParaRPr lang="en-GB"/>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fr-FR"/>
              <a:t>Modifiez le style du titre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fr-FR"/>
              <a:t>Modifiez le style du titre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fr-FR"/>
              <a:t>Modifiez le style du titre</a:t>
            </a:r>
            <a:endParaRPr lang="en-GB"/>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3526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fr-FR"/>
              <a:t>Modifiez le style du titre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944"/>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fr-FR"/>
              <a:t>Modifiez le style du titre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2.xml"/><Relationship Id="rId1" Type="http://schemas.openxmlformats.org/officeDocument/2006/relationships/slideLayout" Target="../slideLayouts/slideLayout22.xml"/><Relationship Id="rId5" Type="http://schemas.openxmlformats.org/officeDocument/2006/relationships/image" Target="../media/image1.emf"/><Relationship Id="rId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3"/>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1" name="Object 20" hidden="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61" r:id="rId15"/>
    <p:sldLayoutId id="2147483958" r:id="rId16"/>
    <p:sldLayoutId id="2147483959" r:id="rId17"/>
    <p:sldLayoutId id="2147483918" r:id="rId18"/>
    <p:sldLayoutId id="2147483922" r:id="rId19"/>
    <p:sldLayoutId id="2147483950" r:id="rId20"/>
    <p:sldLayoutId id="2147483963" r:id="rId21"/>
  </p:sldLayoutIdLst>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1" name="Object 2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Lst>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www.credly.com/badges/e346ad72-e541-4532-8db5-0795bb7d7fed/linked_in_profile" TargetMode="External"/><Relationship Id="rId18" Type="http://schemas.openxmlformats.org/officeDocument/2006/relationships/image" Target="../media/image22.jpg"/><Relationship Id="rId3" Type="http://schemas.openxmlformats.org/officeDocument/2006/relationships/hyperlink" Target="https://www.linkedin.com/in/pnavarro44/" TargetMode="External"/><Relationship Id="rId7" Type="http://schemas.openxmlformats.org/officeDocument/2006/relationships/hyperlink" Target="https://www.credential.net/ea669c93-72ce-4899-8f4a-e96f5d62ca12" TargetMode="External"/><Relationship Id="rId12" Type="http://schemas.openxmlformats.org/officeDocument/2006/relationships/image" Target="../media/image19.jpeg"/><Relationship Id="rId17" Type="http://schemas.openxmlformats.org/officeDocument/2006/relationships/hyperlink" Target="https://www.linkedin.com/in/darren-boutros-423a5856/" TargetMode="External"/><Relationship Id="rId2" Type="http://schemas.openxmlformats.org/officeDocument/2006/relationships/notesSlide" Target="../notesSlides/notesSlide2.xml"/><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hyperlink" Target="https://www.linkedin.com/in/mohand-cherif-bellache-547aa8136/" TargetMode="External"/><Relationship Id="rId5" Type="http://schemas.openxmlformats.org/officeDocument/2006/relationships/hyperlink" Target="https://www.youracclaim.com/badges/afe078ec-c551-4b59-956a-68c47e88e789/linked_in_profile" TargetMode="External"/><Relationship Id="rId15" Type="http://schemas.openxmlformats.org/officeDocument/2006/relationships/hyperlink" Target="https://www.credly.com/badges/8e08f3e3-1ef3-45ef-8dc7-490e8f9e89d6?source=linked_in_profile"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www.credly.com/badges/de855f9d-1732-49d1-a74b-537f48fa2b10/public_url" TargetMode="External"/><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utdoor, green, tower&#10;&#10;Description automatically generated">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 r="61"/>
          <a:stretch>
            <a:fillRect/>
          </a:stretch>
        </p:blipFill>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4561383"/>
            <a:ext cx="11386134" cy="1077218"/>
          </a:xfrm>
        </p:spPr>
        <p:txBody>
          <a:bodyPr/>
          <a:lstStyle/>
          <a:p>
            <a:r>
              <a:rPr lang="en-GB" dirty="0"/>
              <a:t>ISEP – 03/2023</a:t>
            </a:r>
          </a:p>
          <a:p>
            <a:r>
              <a:rPr lang="en-GB" dirty="0"/>
              <a:t>Part #1</a:t>
            </a:r>
          </a:p>
          <a:p>
            <a:r>
              <a:rPr lang="en-GB"/>
              <a:t>V0.1</a:t>
            </a:r>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3401124"/>
            <a:ext cx="11386134" cy="1107996"/>
          </a:xfrm>
        </p:spPr>
        <p:txBody>
          <a:bodyPr/>
          <a:lstStyle/>
          <a:p>
            <a:r>
              <a:rPr lang="en-GB"/>
              <a:t>Lab - Azure</a:t>
            </a:r>
          </a:p>
        </p:txBody>
      </p:sp>
    </p:spTree>
    <p:extLst>
      <p:ext uri="{BB962C8B-B14F-4D97-AF65-F5344CB8AC3E}">
        <p14:creationId xmlns:p14="http://schemas.microsoft.com/office/powerpoint/2010/main" val="96742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CC5B1FD-F732-A94E-825F-B2DF86F45816}"/>
              </a:ext>
              <a:ext uri="{C183D7F6-B498-43B3-948B-1728B52AA6E4}">
                <adec:decorative xmlns:adec="http://schemas.microsoft.com/office/drawing/2017/decorative" val="1"/>
              </a:ext>
            </a:extLst>
          </p:cNvPr>
          <p:cNvSpPr/>
          <p:nvPr/>
        </p:nvSpPr>
        <p:spPr bwMode="white">
          <a:xfrm>
            <a:off x="1" y="-21854"/>
            <a:ext cx="12191999" cy="6879853"/>
          </a:xfrm>
          <a:prstGeom prst="rect">
            <a:avLst/>
          </a:prstGeom>
          <a:solidFill>
            <a:srgbClr val="2728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pic>
        <p:nvPicPr>
          <p:cNvPr id="12" name="Picture 11">
            <a:extLst>
              <a:ext uri="{FF2B5EF4-FFF2-40B4-BE49-F238E27FC236}">
                <a16:creationId xmlns:a16="http://schemas.microsoft.com/office/drawing/2014/main" id="{5CD48ED5-0B36-41A4-9EE7-3659F67929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4679" b="4006"/>
          <a:stretch/>
        </p:blipFill>
        <p:spPr>
          <a:xfrm>
            <a:off x="2296219" y="0"/>
            <a:ext cx="6583561" cy="6858000"/>
          </a:xfrm>
          <a:prstGeom prst="rect">
            <a:avLst/>
          </a:prstGeom>
        </p:spPr>
      </p:pic>
      <p:sp>
        <p:nvSpPr>
          <p:cNvPr id="14" name="Text Placeholder 8">
            <a:extLst>
              <a:ext uri="{FF2B5EF4-FFF2-40B4-BE49-F238E27FC236}">
                <a16:creationId xmlns:a16="http://schemas.microsoft.com/office/drawing/2014/main" id="{6993B5B8-C509-480F-A620-668358458500}"/>
              </a:ext>
            </a:extLst>
          </p:cNvPr>
          <p:cNvSpPr txBox="1">
            <a:spLocks noGrp="1"/>
          </p:cNvSpPr>
          <p:nvPr>
            <p:ph type="title" idx="4294967295"/>
          </p:nvPr>
        </p:nvSpPr>
        <p:spPr>
          <a:xfrm>
            <a:off x="2885643" y="1326776"/>
            <a:ext cx="6448811" cy="4204448"/>
          </a:xfrm>
          <a:prstGeom prst="rect">
            <a:avLst/>
          </a:prstGeom>
          <a:noFill/>
          <a:ln>
            <a:noFill/>
            <a:prstDash/>
          </a:ln>
          <a:effectLst/>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lvl1pPr marL="0" indent="0" algn="l" defTabSz="914400" rtl="0" eaLnBrk="1" latinLnBrk="0" hangingPunct="1">
              <a:lnSpc>
                <a:spcPct val="80000"/>
              </a:lnSpc>
              <a:spcBef>
                <a:spcPts val="1000"/>
              </a:spcBef>
              <a:buFont typeface="Arial" panose="020B0604020202020204" pitchFamily="34" charset="0"/>
              <a:buNone/>
              <a:defRPr lang="en-US" sz="8000" kern="1200" spc="165" baseline="0" dirty="0">
                <a:solidFill>
                  <a:srgbClr val="FFFFFF"/>
                </a:solidFill>
                <a:latin typeface="+mj-lt"/>
                <a:ea typeface="+mn-ea"/>
                <a:cs typeface="Arial"/>
                <a:rtl val="0"/>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a:pPr>
            <a:r>
              <a:rPr kumimoji="0" lang="en-GB" sz="8000" b="0" i="0" u="none" strike="noStrike" kern="1200" cap="none" spc="165" normalizeH="0" baseline="0" noProof="0" dirty="0">
                <a:ln>
                  <a:noFill/>
                </a:ln>
                <a:solidFill>
                  <a:srgbClr val="FFFFFF"/>
                </a:solidFill>
                <a:effectLst/>
                <a:uLnTx/>
                <a:uFillTx/>
                <a:ea typeface="+mn-ea"/>
                <a:cs typeface="Arial"/>
                <a:rtl val="0"/>
              </a:rPr>
              <a:t>GET THE</a:t>
            </a:r>
            <a:br>
              <a:rPr kumimoji="0" lang="en-GB" sz="8000" b="0" i="0" u="none" strike="noStrike" kern="1200" cap="none" spc="165" normalizeH="0" baseline="0" noProof="0" dirty="0">
                <a:ln>
                  <a:noFill/>
                </a:ln>
                <a:solidFill>
                  <a:srgbClr val="FFFFFF"/>
                </a:solidFill>
                <a:effectLst/>
                <a:uLnTx/>
                <a:uFillTx/>
                <a:ea typeface="+mn-ea"/>
                <a:cs typeface="Arial"/>
                <a:rtl val="0"/>
              </a:rPr>
            </a:br>
            <a:r>
              <a:rPr kumimoji="0" lang="en-GB" sz="8000" b="0" i="0" u="none" strike="noStrike" kern="1200" cap="none" spc="165" normalizeH="0" baseline="0" noProof="0" dirty="0">
                <a:ln>
                  <a:noFill/>
                </a:ln>
                <a:solidFill>
                  <a:srgbClr val="FFFFFF"/>
                </a:solidFill>
                <a:effectLst/>
                <a:uLnTx/>
                <a:uFillTx/>
                <a:ea typeface="+mn-ea"/>
                <a:cs typeface="Arial"/>
                <a:rtl val="0"/>
              </a:rPr>
              <a:t>		FUTURE</a:t>
            </a:r>
            <a:br>
              <a:rPr kumimoji="0" lang="en-GB" sz="8000" b="0" i="0" u="none" strike="noStrike" kern="1200" cap="none" spc="165" normalizeH="0" baseline="0" noProof="0" dirty="0">
                <a:ln>
                  <a:noFill/>
                </a:ln>
                <a:solidFill>
                  <a:srgbClr val="FFFFFF"/>
                </a:solidFill>
                <a:effectLst/>
                <a:uLnTx/>
                <a:uFillTx/>
                <a:ea typeface="+mn-ea"/>
                <a:cs typeface="Arial"/>
                <a:rtl val="0"/>
              </a:rPr>
            </a:br>
            <a:r>
              <a:rPr kumimoji="0" lang="en-GB" sz="8000" b="0" i="0" u="none" strike="noStrike" kern="1200" cap="none" spc="165" normalizeH="0" baseline="0" noProof="0" dirty="0">
                <a:ln>
                  <a:noFill/>
                </a:ln>
                <a:solidFill>
                  <a:srgbClr val="FFFFFF"/>
                </a:solidFill>
                <a:effectLst/>
                <a:uLnTx/>
                <a:uFillTx/>
                <a:ea typeface="+mn-ea"/>
                <a:cs typeface="Arial"/>
                <a:rtl val="0"/>
              </a:rPr>
              <a:t>YOU WANT</a:t>
            </a:r>
          </a:p>
        </p:txBody>
      </p:sp>
      <p:grpSp>
        <p:nvGrpSpPr>
          <p:cNvPr id="7" name="Group 6">
            <a:extLst>
              <a:ext uri="{FF2B5EF4-FFF2-40B4-BE49-F238E27FC236}">
                <a16:creationId xmlns:a16="http://schemas.microsoft.com/office/drawing/2014/main" id="{E0099264-EA6B-4CDA-9131-A3F15210692D}"/>
              </a:ext>
            </a:extLst>
          </p:cNvPr>
          <p:cNvGrpSpPr>
            <a:grpSpLocks noChangeAspect="1"/>
          </p:cNvGrpSpPr>
          <p:nvPr/>
        </p:nvGrpSpPr>
        <p:grpSpPr>
          <a:xfrm>
            <a:off x="494759" y="622911"/>
            <a:ext cx="2231297" cy="501650"/>
            <a:chOff x="9550400" y="612775"/>
            <a:chExt cx="2231297" cy="501650"/>
          </a:xfrm>
        </p:grpSpPr>
        <p:sp>
          <p:nvSpPr>
            <p:cNvPr id="8" name="Freeform: Shape 7">
              <a:extLst>
                <a:ext uri="{FF2B5EF4-FFF2-40B4-BE49-F238E27FC236}">
                  <a16:creationId xmlns:a16="http://schemas.microsoft.com/office/drawing/2014/main" id="{CABBBAC5-910C-4062-9CAD-37308E57443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8875380A-6305-4ECA-88C5-620B62EE98DB}"/>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94D82BC4-3F00-4123-A1A4-FAAF34F75FB9}"/>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5BAAEAE9-61E6-44BD-8FD0-5BB3A00C2BF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3F698702-0B98-402F-B1D6-9E0B336D0BB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48653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a:t>Contacts</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1</a:t>
            </a:r>
          </a:p>
        </p:txBody>
      </p:sp>
    </p:spTree>
    <p:extLst>
      <p:ext uri="{BB962C8B-B14F-4D97-AF65-F5344CB8AC3E}">
        <p14:creationId xmlns:p14="http://schemas.microsoft.com/office/powerpoint/2010/main" val="186708527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2E2CC9B-882A-4CB6-9837-1BA8E8A72B9A}"/>
              </a:ext>
            </a:extLst>
          </p:cNvPr>
          <p:cNvSpPr>
            <a:spLocks noGrp="1"/>
          </p:cNvSpPr>
          <p:nvPr>
            <p:ph type="body" sz="quarter" idx="11"/>
          </p:nvPr>
        </p:nvSpPr>
        <p:spPr/>
        <p:txBody>
          <a:bodyPr/>
          <a:lstStyle/>
          <a:p>
            <a:r>
              <a:rPr lang="en-GB">
                <a:solidFill>
                  <a:schemeClr val="accent1"/>
                </a:solidFill>
              </a:rPr>
              <a:t>For more information please contact</a:t>
            </a:r>
            <a:r>
              <a:rPr lang="en-GB" dirty="0">
                <a:solidFill>
                  <a:schemeClr val="accent1"/>
                </a:solidFill>
              </a:rPr>
              <a:t> our Capgemini Team</a:t>
            </a:r>
            <a:endParaRPr lang="en-GB">
              <a:solidFill>
                <a:schemeClr val="accent1"/>
              </a:solidFill>
            </a:endParaRPr>
          </a:p>
        </p:txBody>
      </p:sp>
      <p:sp>
        <p:nvSpPr>
          <p:cNvPr id="282" name="Title 3"/>
          <p:cNvSpPr>
            <a:spLocks noGrp="1"/>
          </p:cNvSpPr>
          <p:nvPr>
            <p:ph type="title"/>
          </p:nvPr>
        </p:nvSpPr>
        <p:spPr/>
        <p:txBody>
          <a:bodyPr/>
          <a:lstStyle/>
          <a:p>
            <a:r>
              <a:rPr lang="en-GB"/>
              <a:t>Contacts </a:t>
            </a:r>
          </a:p>
        </p:txBody>
      </p:sp>
      <p:grpSp>
        <p:nvGrpSpPr>
          <p:cNvPr id="5" name="Group 4"/>
          <p:cNvGrpSpPr/>
          <p:nvPr/>
        </p:nvGrpSpPr>
        <p:grpSpPr>
          <a:xfrm>
            <a:off x="516158" y="1962883"/>
            <a:ext cx="2085334" cy="2085334"/>
            <a:chOff x="1321594" y="2238375"/>
            <a:chExt cx="1733550" cy="1733550"/>
          </a:xfrm>
        </p:grpSpPr>
        <p:sp>
          <p:nvSpPr>
            <p:cNvPr id="3" name="Oval 2"/>
            <p:cNvSpPr/>
            <p:nvPr/>
          </p:nvSpPr>
          <p:spPr>
            <a:xfrm>
              <a:off x="1321594" y="2238375"/>
              <a:ext cx="1733550" cy="1733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Rectangle 3"/>
          <p:cNvSpPr/>
          <p:nvPr/>
        </p:nvSpPr>
        <p:spPr>
          <a:xfrm>
            <a:off x="545043" y="4943164"/>
            <a:ext cx="1853072" cy="215444"/>
          </a:xfrm>
          <a:prstGeom prst="rect">
            <a:avLst/>
          </a:prstGeom>
        </p:spPr>
        <p:txBody>
          <a:bodyPr wrap="none" lIns="0" tIns="0" rIns="0" bIns="0">
            <a:spAutoFit/>
          </a:bodyPr>
          <a:lstStyle/>
          <a:p>
            <a:pPr algn="ctr"/>
            <a:r>
              <a:rPr lang="en-GB" sz="1400">
                <a:latin typeface="Ubuntu" panose="020B0504030602030204" pitchFamily="34" charset="0"/>
              </a:rPr>
              <a:t>Cloud &amp; Data Architect</a:t>
            </a:r>
          </a:p>
        </p:txBody>
      </p:sp>
      <p:sp>
        <p:nvSpPr>
          <p:cNvPr id="33" name="Rectangle 32"/>
          <p:cNvSpPr/>
          <p:nvPr/>
        </p:nvSpPr>
        <p:spPr>
          <a:xfrm>
            <a:off x="685032" y="4388248"/>
            <a:ext cx="1536960"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Pierre NAVARRO</a:t>
            </a:r>
          </a:p>
        </p:txBody>
      </p:sp>
      <p:grpSp>
        <p:nvGrpSpPr>
          <p:cNvPr id="24" name="Group 23"/>
          <p:cNvGrpSpPr/>
          <p:nvPr/>
        </p:nvGrpSpPr>
        <p:grpSpPr>
          <a:xfrm>
            <a:off x="3427936" y="1962883"/>
            <a:ext cx="2085334" cy="2085334"/>
            <a:chOff x="1321594" y="2238375"/>
            <a:chExt cx="1733550" cy="1733550"/>
          </a:xfrm>
        </p:grpSpPr>
        <p:sp>
          <p:nvSpPr>
            <p:cNvPr id="25" name="Oval 24"/>
            <p:cNvSpPr/>
            <p:nvPr/>
          </p:nvSpPr>
          <p:spPr>
            <a:xfrm>
              <a:off x="1321594" y="2238375"/>
              <a:ext cx="1733550" cy="173355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61" name="Straight Connector 260"/>
          <p:cNvCxnSpPr/>
          <p:nvPr/>
        </p:nvCxnSpPr>
        <p:spPr>
          <a:xfrm>
            <a:off x="3563438" y="4657618"/>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75216" y="4657618"/>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522496" y="4657618"/>
            <a:ext cx="1814330" cy="0"/>
          </a:xfrm>
          <a:prstGeom prst="line">
            <a:avLst/>
          </a:prstGeom>
          <a:ln>
            <a:solidFill>
              <a:srgbClr val="21455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1660" y="4657618"/>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oup 23">
            <a:extLst>
              <a:ext uri="{FF2B5EF4-FFF2-40B4-BE49-F238E27FC236}">
                <a16:creationId xmlns:a16="http://schemas.microsoft.com/office/drawing/2014/main" id="{0E70DEC6-0620-49AE-97A7-863CAE3CCC86}"/>
              </a:ext>
            </a:extLst>
          </p:cNvPr>
          <p:cNvGrpSpPr/>
          <p:nvPr/>
        </p:nvGrpSpPr>
        <p:grpSpPr>
          <a:xfrm>
            <a:off x="6339714" y="1962883"/>
            <a:ext cx="2085334" cy="2085334"/>
            <a:chOff x="1321594" y="2238375"/>
            <a:chExt cx="1733550" cy="1733550"/>
          </a:xfrm>
        </p:grpSpPr>
        <p:sp>
          <p:nvSpPr>
            <p:cNvPr id="46" name="Oval 24">
              <a:extLst>
                <a:ext uri="{FF2B5EF4-FFF2-40B4-BE49-F238E27FC236}">
                  <a16:creationId xmlns:a16="http://schemas.microsoft.com/office/drawing/2014/main" id="{3D7C07C7-1DFC-4831-BF08-B627081A2BC8}"/>
                </a:ext>
              </a:extLst>
            </p:cNvPr>
            <p:cNvSpPr/>
            <p:nvPr/>
          </p:nvSpPr>
          <p:spPr>
            <a:xfrm>
              <a:off x="1321594" y="2238375"/>
              <a:ext cx="1733550" cy="1733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25">
              <a:extLst>
                <a:ext uri="{FF2B5EF4-FFF2-40B4-BE49-F238E27FC236}">
                  <a16:creationId xmlns:a16="http://schemas.microsoft.com/office/drawing/2014/main" id="{DF917A99-6D49-485B-99EF-20FD7ACD9EB1}"/>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8" name="Group 23">
            <a:extLst>
              <a:ext uri="{FF2B5EF4-FFF2-40B4-BE49-F238E27FC236}">
                <a16:creationId xmlns:a16="http://schemas.microsoft.com/office/drawing/2014/main" id="{BB071A21-7EB3-4EB3-8ED0-EA53D9C0D273}"/>
              </a:ext>
            </a:extLst>
          </p:cNvPr>
          <p:cNvGrpSpPr/>
          <p:nvPr/>
        </p:nvGrpSpPr>
        <p:grpSpPr>
          <a:xfrm>
            <a:off x="9251492" y="1962883"/>
            <a:ext cx="2085334" cy="2085334"/>
            <a:chOff x="1321594" y="2238375"/>
            <a:chExt cx="1733550" cy="1733550"/>
          </a:xfrm>
        </p:grpSpPr>
        <p:sp>
          <p:nvSpPr>
            <p:cNvPr id="49" name="Oval 24">
              <a:extLst>
                <a:ext uri="{FF2B5EF4-FFF2-40B4-BE49-F238E27FC236}">
                  <a16:creationId xmlns:a16="http://schemas.microsoft.com/office/drawing/2014/main" id="{3D25CAA8-765B-4656-BFF9-294718E62F31}"/>
                </a:ext>
              </a:extLst>
            </p:cNvPr>
            <p:cNvSpPr/>
            <p:nvPr/>
          </p:nvSpPr>
          <p:spPr>
            <a:xfrm>
              <a:off x="1321594" y="2238375"/>
              <a:ext cx="1733550" cy="1733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25">
              <a:extLst>
                <a:ext uri="{FF2B5EF4-FFF2-40B4-BE49-F238E27FC236}">
                  <a16:creationId xmlns:a16="http://schemas.microsoft.com/office/drawing/2014/main" id="{57060FB5-F157-419B-A82F-964B500BBA7A}"/>
                </a:ext>
              </a:extLst>
            </p:cNvPr>
            <p:cNvSpPr/>
            <p:nvPr/>
          </p:nvSpPr>
          <p:spPr>
            <a:xfrm>
              <a:off x="1490663" y="2407444"/>
              <a:ext cx="1395412" cy="139541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Image 5" descr="Une image contenant homme, personne, verres, mur&#10;&#10;Description générée automatiquement">
            <a:hlinkClick r:id="rId3"/>
            <a:extLst>
              <a:ext uri="{FF2B5EF4-FFF2-40B4-BE49-F238E27FC236}">
                <a16:creationId xmlns:a16="http://schemas.microsoft.com/office/drawing/2014/main" id="{B8F17B15-6D80-49A5-9127-B4AE403E9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077" y="2492896"/>
            <a:ext cx="1190439" cy="1034761"/>
          </a:xfrm>
          <a:prstGeom prst="rect">
            <a:avLst/>
          </a:prstGeom>
        </p:spPr>
      </p:pic>
      <p:pic>
        <p:nvPicPr>
          <p:cNvPr id="28" name="Image 27">
            <a:hlinkClick r:id="rId5"/>
            <a:extLst>
              <a:ext uri="{FF2B5EF4-FFF2-40B4-BE49-F238E27FC236}">
                <a16:creationId xmlns:a16="http://schemas.microsoft.com/office/drawing/2014/main" id="{6751F244-15BC-4FAF-AA93-4199616AC0B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67808" y="5949281"/>
            <a:ext cx="732039" cy="652707"/>
          </a:xfrm>
          <a:prstGeom prst="rect">
            <a:avLst/>
          </a:prstGeom>
          <a:noFill/>
          <a:ln>
            <a:noFill/>
          </a:ln>
        </p:spPr>
      </p:pic>
      <p:pic>
        <p:nvPicPr>
          <p:cNvPr id="29" name="Image 28">
            <a:hlinkClick r:id="rId7"/>
            <a:extLst>
              <a:ext uri="{FF2B5EF4-FFF2-40B4-BE49-F238E27FC236}">
                <a16:creationId xmlns:a16="http://schemas.microsoft.com/office/drawing/2014/main" id="{3FDE6F4C-74A0-4FC6-A05D-022F9F7A205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399718" y="5949280"/>
            <a:ext cx="725774" cy="652708"/>
          </a:xfrm>
          <a:prstGeom prst="rect">
            <a:avLst/>
          </a:prstGeom>
          <a:noFill/>
          <a:ln>
            <a:noFill/>
          </a:ln>
        </p:spPr>
      </p:pic>
      <p:pic>
        <p:nvPicPr>
          <p:cNvPr id="30" name="Image 29">
            <a:hlinkClick r:id="rId9"/>
            <a:extLst>
              <a:ext uri="{FF2B5EF4-FFF2-40B4-BE49-F238E27FC236}">
                <a16:creationId xmlns:a16="http://schemas.microsoft.com/office/drawing/2014/main" id="{5C0F8CF8-48A6-4B7B-B929-BF1E03DC87A9}"/>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375962" y="5949281"/>
            <a:ext cx="697032" cy="652708"/>
          </a:xfrm>
          <a:prstGeom prst="rect">
            <a:avLst/>
          </a:prstGeom>
          <a:noFill/>
          <a:ln>
            <a:noFill/>
          </a:ln>
        </p:spPr>
      </p:pic>
      <p:sp>
        <p:nvSpPr>
          <p:cNvPr id="31" name="Rectangle 30">
            <a:extLst>
              <a:ext uri="{FF2B5EF4-FFF2-40B4-BE49-F238E27FC236}">
                <a16:creationId xmlns:a16="http://schemas.microsoft.com/office/drawing/2014/main" id="{9EB2D860-52D2-4E8B-8037-4742ADF632CD}"/>
              </a:ext>
            </a:extLst>
          </p:cNvPr>
          <p:cNvSpPr/>
          <p:nvPr/>
        </p:nvSpPr>
        <p:spPr>
          <a:xfrm>
            <a:off x="3607389" y="4354213"/>
            <a:ext cx="1726435" cy="200055"/>
          </a:xfrm>
          <a:prstGeom prst="rect">
            <a:avLst/>
          </a:prstGeom>
        </p:spPr>
        <p:txBody>
          <a:bodyPr wrap="none" lIns="0" tIns="0" rIns="0" bIns="0">
            <a:spAutoFit/>
          </a:bodyPr>
          <a:lstStyle/>
          <a:p>
            <a:pPr algn="ctr"/>
            <a:r>
              <a:rPr lang="en-GB" sz="1300" spc="140" dirty="0">
                <a:solidFill>
                  <a:schemeClr val="accent3"/>
                </a:solidFill>
                <a:latin typeface="Ubuntu" panose="020B0504030602030204" pitchFamily="34" charset="0"/>
              </a:rPr>
              <a:t>Mohand</a:t>
            </a:r>
            <a:r>
              <a:rPr lang="en-GB" sz="1300" spc="140">
                <a:solidFill>
                  <a:schemeClr val="accent3"/>
                </a:solidFill>
                <a:latin typeface="Ubuntu" panose="020B0504030602030204" pitchFamily="34" charset="0"/>
              </a:rPr>
              <a:t> BELLACHE</a:t>
            </a:r>
          </a:p>
        </p:txBody>
      </p:sp>
      <p:sp>
        <p:nvSpPr>
          <p:cNvPr id="32" name="Rectangle 31">
            <a:extLst>
              <a:ext uri="{FF2B5EF4-FFF2-40B4-BE49-F238E27FC236}">
                <a16:creationId xmlns:a16="http://schemas.microsoft.com/office/drawing/2014/main" id="{9373C8A2-CC03-401A-9ECB-61BE007B0C56}"/>
              </a:ext>
            </a:extLst>
          </p:cNvPr>
          <p:cNvSpPr/>
          <p:nvPr/>
        </p:nvSpPr>
        <p:spPr>
          <a:xfrm>
            <a:off x="3528462" y="4954584"/>
            <a:ext cx="1853072" cy="215444"/>
          </a:xfrm>
          <a:prstGeom prst="rect">
            <a:avLst/>
          </a:prstGeom>
        </p:spPr>
        <p:txBody>
          <a:bodyPr wrap="none" lIns="0" tIns="0" rIns="0" bIns="0">
            <a:spAutoFit/>
          </a:bodyPr>
          <a:lstStyle/>
          <a:p>
            <a:pPr algn="ctr"/>
            <a:r>
              <a:rPr lang="en-GB" sz="1400">
                <a:latin typeface="Ubuntu" panose="020B0504030602030204" pitchFamily="34" charset="0"/>
              </a:rPr>
              <a:t>Cloud &amp; Data Architect</a:t>
            </a:r>
          </a:p>
        </p:txBody>
      </p:sp>
      <p:sp>
        <p:nvSpPr>
          <p:cNvPr id="34" name="Rectangle 33">
            <a:extLst>
              <a:ext uri="{FF2B5EF4-FFF2-40B4-BE49-F238E27FC236}">
                <a16:creationId xmlns:a16="http://schemas.microsoft.com/office/drawing/2014/main" id="{299AD65C-9ECD-4C96-B96C-1F0485E4BBB8}"/>
              </a:ext>
            </a:extLst>
          </p:cNvPr>
          <p:cNvSpPr/>
          <p:nvPr/>
        </p:nvSpPr>
        <p:spPr>
          <a:xfrm>
            <a:off x="6551542" y="4356223"/>
            <a:ext cx="1581843"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Darren BOUTROS</a:t>
            </a:r>
          </a:p>
        </p:txBody>
      </p:sp>
      <p:sp>
        <p:nvSpPr>
          <p:cNvPr id="35" name="Rectangle 34">
            <a:extLst>
              <a:ext uri="{FF2B5EF4-FFF2-40B4-BE49-F238E27FC236}">
                <a16:creationId xmlns:a16="http://schemas.microsoft.com/office/drawing/2014/main" id="{62DC3B2D-73FE-4B82-8A54-D5445904C3F2}"/>
              </a:ext>
            </a:extLst>
          </p:cNvPr>
          <p:cNvSpPr/>
          <p:nvPr/>
        </p:nvSpPr>
        <p:spPr>
          <a:xfrm>
            <a:off x="6214343" y="4954584"/>
            <a:ext cx="2311530" cy="215444"/>
          </a:xfrm>
          <a:prstGeom prst="rect">
            <a:avLst/>
          </a:prstGeom>
        </p:spPr>
        <p:txBody>
          <a:bodyPr wrap="none" lIns="0" tIns="0" rIns="0" bIns="0">
            <a:spAutoFit/>
          </a:bodyPr>
          <a:lstStyle/>
          <a:p>
            <a:pPr algn="ctr"/>
            <a:r>
              <a:rPr lang="en-GB" sz="1400">
                <a:latin typeface="Ubuntu" panose="020B0504030602030204" pitchFamily="34" charset="0"/>
              </a:rPr>
              <a:t>Managing Solution Architect</a:t>
            </a:r>
          </a:p>
        </p:txBody>
      </p:sp>
      <p:sp>
        <p:nvSpPr>
          <p:cNvPr id="2" name="ZoneTexte 1">
            <a:extLst>
              <a:ext uri="{FF2B5EF4-FFF2-40B4-BE49-F238E27FC236}">
                <a16:creationId xmlns:a16="http://schemas.microsoft.com/office/drawing/2014/main" id="{A4171B8F-AEC3-488A-9E68-7A15F14A11CF}"/>
              </a:ext>
            </a:extLst>
          </p:cNvPr>
          <p:cNvSpPr txBox="1"/>
          <p:nvPr/>
        </p:nvSpPr>
        <p:spPr>
          <a:xfrm>
            <a:off x="675285" y="5143210"/>
            <a:ext cx="1853072" cy="276999"/>
          </a:xfrm>
          <a:prstGeom prst="rect">
            <a:avLst/>
          </a:prstGeom>
          <a:noFill/>
        </p:spPr>
        <p:txBody>
          <a:bodyPr wrap="square" rtlCol="0">
            <a:spAutoFit/>
          </a:bodyPr>
          <a:lstStyle/>
          <a:p>
            <a:pPr algn="ctr"/>
            <a:r>
              <a:rPr lang="en-GB" sz="1200" i="1"/>
              <a:t>Automotive, Oil &amp; Gas</a:t>
            </a:r>
          </a:p>
        </p:txBody>
      </p:sp>
      <p:sp>
        <p:nvSpPr>
          <p:cNvPr id="36" name="ZoneTexte 35">
            <a:extLst>
              <a:ext uri="{FF2B5EF4-FFF2-40B4-BE49-F238E27FC236}">
                <a16:creationId xmlns:a16="http://schemas.microsoft.com/office/drawing/2014/main" id="{C73C2A88-5464-4697-AEC4-82E1EF8D270A}"/>
              </a:ext>
            </a:extLst>
          </p:cNvPr>
          <p:cNvSpPr txBox="1"/>
          <p:nvPr/>
        </p:nvSpPr>
        <p:spPr>
          <a:xfrm>
            <a:off x="3528461" y="5161885"/>
            <a:ext cx="2001625" cy="276999"/>
          </a:xfrm>
          <a:prstGeom prst="rect">
            <a:avLst/>
          </a:prstGeom>
          <a:noFill/>
        </p:spPr>
        <p:txBody>
          <a:bodyPr wrap="square" rtlCol="0">
            <a:spAutoFit/>
          </a:bodyPr>
          <a:lstStyle/>
          <a:p>
            <a:pPr algn="ctr"/>
            <a:r>
              <a:rPr lang="en-GB" sz="1200" i="1"/>
              <a:t>Utilities</a:t>
            </a:r>
          </a:p>
        </p:txBody>
      </p:sp>
      <p:sp>
        <p:nvSpPr>
          <p:cNvPr id="38" name="ZoneTexte 37">
            <a:extLst>
              <a:ext uri="{FF2B5EF4-FFF2-40B4-BE49-F238E27FC236}">
                <a16:creationId xmlns:a16="http://schemas.microsoft.com/office/drawing/2014/main" id="{496C3A6D-D0CC-42B7-99E8-120D724C6CD7}"/>
              </a:ext>
            </a:extLst>
          </p:cNvPr>
          <p:cNvSpPr txBox="1"/>
          <p:nvPr/>
        </p:nvSpPr>
        <p:spPr>
          <a:xfrm>
            <a:off x="6214343" y="5201748"/>
            <a:ext cx="2395636" cy="276999"/>
          </a:xfrm>
          <a:prstGeom prst="rect">
            <a:avLst/>
          </a:prstGeom>
          <a:noFill/>
        </p:spPr>
        <p:txBody>
          <a:bodyPr wrap="square" rtlCol="0">
            <a:spAutoFit/>
          </a:bodyPr>
          <a:lstStyle/>
          <a:p>
            <a:pPr algn="ctr"/>
            <a:r>
              <a:rPr lang="en-GB" sz="1200" i="1"/>
              <a:t>Defence &amp; Banque et finance </a:t>
            </a:r>
          </a:p>
        </p:txBody>
      </p:sp>
      <p:sp>
        <p:nvSpPr>
          <p:cNvPr id="7" name="ZoneTexte 6">
            <a:extLst>
              <a:ext uri="{FF2B5EF4-FFF2-40B4-BE49-F238E27FC236}">
                <a16:creationId xmlns:a16="http://schemas.microsoft.com/office/drawing/2014/main" id="{5575EEA1-7AAA-4197-96C2-8567B59B6C0D}"/>
              </a:ext>
            </a:extLst>
          </p:cNvPr>
          <p:cNvSpPr txBox="1"/>
          <p:nvPr/>
        </p:nvSpPr>
        <p:spPr>
          <a:xfrm>
            <a:off x="675285" y="4681563"/>
            <a:ext cx="1814331" cy="230832"/>
          </a:xfrm>
          <a:prstGeom prst="rect">
            <a:avLst/>
          </a:prstGeom>
          <a:noFill/>
        </p:spPr>
        <p:txBody>
          <a:bodyPr wrap="square" rtlCol="0">
            <a:spAutoFit/>
          </a:bodyPr>
          <a:lstStyle/>
          <a:p>
            <a:r>
              <a:rPr lang="fr-FR" sz="900" i="1"/>
              <a:t>pierre.navarro@capgemini.com</a:t>
            </a:r>
          </a:p>
        </p:txBody>
      </p:sp>
      <p:sp>
        <p:nvSpPr>
          <p:cNvPr id="39" name="ZoneTexte 38">
            <a:extLst>
              <a:ext uri="{FF2B5EF4-FFF2-40B4-BE49-F238E27FC236}">
                <a16:creationId xmlns:a16="http://schemas.microsoft.com/office/drawing/2014/main" id="{F3A9E4BB-E0C9-46AA-819F-7DD1C3BE4B03}"/>
              </a:ext>
            </a:extLst>
          </p:cNvPr>
          <p:cNvSpPr txBox="1"/>
          <p:nvPr/>
        </p:nvSpPr>
        <p:spPr>
          <a:xfrm>
            <a:off x="3398301" y="4691317"/>
            <a:ext cx="2312730" cy="230832"/>
          </a:xfrm>
          <a:prstGeom prst="rect">
            <a:avLst/>
          </a:prstGeom>
          <a:noFill/>
        </p:spPr>
        <p:txBody>
          <a:bodyPr wrap="square" rtlCol="0">
            <a:spAutoFit/>
          </a:bodyPr>
          <a:lstStyle/>
          <a:p>
            <a:r>
              <a:rPr lang="fr-FR" sz="900" i="1"/>
              <a:t>mohand-cherif.bellache@capgemini.com</a:t>
            </a:r>
          </a:p>
        </p:txBody>
      </p:sp>
      <p:sp>
        <p:nvSpPr>
          <p:cNvPr id="40" name="ZoneTexte 39">
            <a:extLst>
              <a:ext uri="{FF2B5EF4-FFF2-40B4-BE49-F238E27FC236}">
                <a16:creationId xmlns:a16="http://schemas.microsoft.com/office/drawing/2014/main" id="{A9C4CEBB-123B-4B7C-B857-53C98ADCEC85}"/>
              </a:ext>
            </a:extLst>
          </p:cNvPr>
          <p:cNvSpPr txBox="1"/>
          <p:nvPr/>
        </p:nvSpPr>
        <p:spPr>
          <a:xfrm>
            <a:off x="6475216" y="4695012"/>
            <a:ext cx="2134763" cy="230832"/>
          </a:xfrm>
          <a:prstGeom prst="rect">
            <a:avLst/>
          </a:prstGeom>
          <a:noFill/>
        </p:spPr>
        <p:txBody>
          <a:bodyPr wrap="square" rtlCol="0">
            <a:spAutoFit/>
          </a:bodyPr>
          <a:lstStyle/>
          <a:p>
            <a:r>
              <a:rPr lang="fr-FR" sz="900" i="1"/>
              <a:t>darren.boutros@capgemini.com</a:t>
            </a:r>
          </a:p>
        </p:txBody>
      </p:sp>
      <p:pic>
        <p:nvPicPr>
          <p:cNvPr id="11" name="Image 10" descr="Une image contenant ciel, personne, homme, extérieur&#10;&#10;Description générée automatiquement">
            <a:hlinkClick r:id="rId11"/>
            <a:extLst>
              <a:ext uri="{FF2B5EF4-FFF2-40B4-BE49-F238E27FC236}">
                <a16:creationId xmlns:a16="http://schemas.microsoft.com/office/drawing/2014/main" id="{47D5354D-286F-4312-801E-DD17CAE3C4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35760" y="2487775"/>
            <a:ext cx="1083286" cy="1083286"/>
          </a:xfrm>
          <a:prstGeom prst="rect">
            <a:avLst/>
          </a:prstGeom>
        </p:spPr>
      </p:pic>
      <p:pic>
        <p:nvPicPr>
          <p:cNvPr id="1026" name="Picture 2" descr="Microsoft Certified: Azure Data Engineer Associate">
            <a:hlinkClick r:id="rId13"/>
            <a:extLst>
              <a:ext uri="{FF2B5EF4-FFF2-40B4-BE49-F238E27FC236}">
                <a16:creationId xmlns:a16="http://schemas.microsoft.com/office/drawing/2014/main" id="{A471EA5E-4187-4B05-B8C5-5DB97E1D43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25363" y="5876214"/>
            <a:ext cx="725774" cy="725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rtified SAFe® 5 Scrum Master">
            <a:hlinkClick r:id="rId15"/>
            <a:extLst>
              <a:ext uri="{FF2B5EF4-FFF2-40B4-BE49-F238E27FC236}">
                <a16:creationId xmlns:a16="http://schemas.microsoft.com/office/drawing/2014/main" id="{C6AEAB01-92CD-4786-91F8-1CA66DAD44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64175" y="5876212"/>
            <a:ext cx="725775" cy="72577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descr="Une image contenant personne, extérieur, arbre&#10;&#10;Description générée automatiquement">
            <a:hlinkClick r:id="rId17"/>
            <a:extLst>
              <a:ext uri="{FF2B5EF4-FFF2-40B4-BE49-F238E27FC236}">
                <a16:creationId xmlns:a16="http://schemas.microsoft.com/office/drawing/2014/main" id="{DCED45F5-13D5-428B-B167-F447CA7822D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77546" y="2431633"/>
            <a:ext cx="1173257" cy="1173257"/>
          </a:xfrm>
          <a:prstGeom prst="rect">
            <a:avLst/>
          </a:prstGeom>
        </p:spPr>
      </p:pic>
    </p:spTree>
    <p:extLst>
      <p:ext uri="{BB962C8B-B14F-4D97-AF65-F5344CB8AC3E}">
        <p14:creationId xmlns:p14="http://schemas.microsoft.com/office/powerpoint/2010/main" val="21645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a:t>
            </a:r>
            <a:r>
              <a:rPr lang="en-GB"/>
              <a:t>Billing</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a:t>2</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B0FDE39-42EA-4A24-9A69-10CEA33A81C4}"/>
              </a:ext>
            </a:extLst>
          </p:cNvPr>
          <p:cNvPicPr>
            <a:picLocks noChangeAspect="1"/>
          </p:cNvPicPr>
          <p:nvPr/>
        </p:nvPicPr>
        <p:blipFill>
          <a:blip r:embed="rId2"/>
          <a:stretch>
            <a:fillRect/>
          </a:stretch>
        </p:blipFill>
        <p:spPr>
          <a:xfrm>
            <a:off x="119336" y="2947440"/>
            <a:ext cx="8353425" cy="3543300"/>
          </a:xfrm>
          <a:prstGeom prst="rect">
            <a:avLst/>
          </a:prstGeom>
        </p:spPr>
      </p:pic>
      <p:sp>
        <p:nvSpPr>
          <p:cNvPr id="6" name="Titre 5">
            <a:extLst>
              <a:ext uri="{FF2B5EF4-FFF2-40B4-BE49-F238E27FC236}">
                <a16:creationId xmlns:a16="http://schemas.microsoft.com/office/drawing/2014/main" id="{D121EB5B-AECE-4A66-96B4-DF4C268FF42C}"/>
              </a:ext>
            </a:extLst>
          </p:cNvPr>
          <p:cNvSpPr>
            <a:spLocks noGrp="1"/>
          </p:cNvSpPr>
          <p:nvPr>
            <p:ph type="title"/>
          </p:nvPr>
        </p:nvSpPr>
        <p:spPr>
          <a:xfrm>
            <a:off x="404813" y="388189"/>
            <a:ext cx="10947772" cy="376516"/>
          </a:xfrm>
        </p:spPr>
        <p:txBody>
          <a:bodyPr/>
          <a:lstStyle/>
          <a:p>
            <a:r>
              <a:rPr lang="en-US" dirty="0"/>
              <a:t>Microsoft Online Service program #accounts</a:t>
            </a:r>
            <a:endParaRPr lang="en-GB" dirty="0"/>
          </a:p>
        </p:txBody>
      </p:sp>
      <p:sp>
        <p:nvSpPr>
          <p:cNvPr id="9" name="ZoneTexte 8">
            <a:extLst>
              <a:ext uri="{FF2B5EF4-FFF2-40B4-BE49-F238E27FC236}">
                <a16:creationId xmlns:a16="http://schemas.microsoft.com/office/drawing/2014/main" id="{11D769ED-E239-4376-8030-0C13F514B5F3}"/>
              </a:ext>
            </a:extLst>
          </p:cNvPr>
          <p:cNvSpPr txBox="1"/>
          <p:nvPr/>
        </p:nvSpPr>
        <p:spPr>
          <a:xfrm>
            <a:off x="331826" y="1143632"/>
            <a:ext cx="6754000" cy="2308324"/>
          </a:xfrm>
          <a:prstGeom prst="rect">
            <a:avLst/>
          </a:prstGeom>
          <a:noFill/>
        </p:spPr>
        <p:txBody>
          <a:bodyPr wrap="square" rtlCol="0">
            <a:spAutoFit/>
          </a:bodyPr>
          <a:lstStyle/>
          <a:p>
            <a:r>
              <a:rPr lang="en-GB" u="sng" dirty="0"/>
              <a:t>Billing account: </a:t>
            </a:r>
            <a:r>
              <a:rPr lang="en-US" dirty="0"/>
              <a:t>Represents an agreement that a customer accepts to use Azure. It contains one or more subscriptions.</a:t>
            </a:r>
          </a:p>
          <a:p>
            <a:endParaRPr lang="en-GB" u="sng" dirty="0"/>
          </a:p>
          <a:p>
            <a:r>
              <a:rPr lang="en-GB" u="sng" dirty="0"/>
              <a:t>Subscription: </a:t>
            </a:r>
            <a:r>
              <a:rPr lang="en-US" dirty="0"/>
              <a:t>Represents a grouping of Azure resources. Invoice is generated at this scope. Other billing information such as payment methods and usage address is associated to this scope.</a:t>
            </a:r>
          </a:p>
          <a:p>
            <a:endParaRPr lang="en-GB" u="sng" dirty="0"/>
          </a:p>
        </p:txBody>
      </p:sp>
      <p:pic>
        <p:nvPicPr>
          <p:cNvPr id="10" name="Image 9">
            <a:extLst>
              <a:ext uri="{FF2B5EF4-FFF2-40B4-BE49-F238E27FC236}">
                <a16:creationId xmlns:a16="http://schemas.microsoft.com/office/drawing/2014/main" id="{4F6DFBE2-7FE2-4C36-9BF4-B6463298FC28}"/>
              </a:ext>
            </a:extLst>
          </p:cNvPr>
          <p:cNvPicPr>
            <a:picLocks noChangeAspect="1"/>
          </p:cNvPicPr>
          <p:nvPr/>
        </p:nvPicPr>
        <p:blipFill>
          <a:blip r:embed="rId3"/>
          <a:stretch>
            <a:fillRect/>
          </a:stretch>
        </p:blipFill>
        <p:spPr>
          <a:xfrm>
            <a:off x="7464152" y="764705"/>
            <a:ext cx="4502945" cy="3714294"/>
          </a:xfrm>
          <a:prstGeom prst="rect">
            <a:avLst/>
          </a:prstGeom>
        </p:spPr>
      </p:pic>
      <p:sp>
        <p:nvSpPr>
          <p:cNvPr id="12" name="ZoneTexte 11">
            <a:extLst>
              <a:ext uri="{FF2B5EF4-FFF2-40B4-BE49-F238E27FC236}">
                <a16:creationId xmlns:a16="http://schemas.microsoft.com/office/drawing/2014/main" id="{638C139D-4A35-462F-97F6-928BACF5DBF7}"/>
              </a:ext>
            </a:extLst>
          </p:cNvPr>
          <p:cNvSpPr txBox="1"/>
          <p:nvPr/>
        </p:nvSpPr>
        <p:spPr>
          <a:xfrm>
            <a:off x="315857" y="6272131"/>
            <a:ext cx="6552728" cy="230832"/>
          </a:xfrm>
          <a:prstGeom prst="rect">
            <a:avLst/>
          </a:prstGeom>
          <a:noFill/>
        </p:spPr>
        <p:txBody>
          <a:bodyPr wrap="square">
            <a:spAutoFit/>
          </a:bodyPr>
          <a:lstStyle/>
          <a:p>
            <a:r>
              <a:rPr lang="en-GB" sz="900" dirty="0"/>
              <a:t>https://docs.microsoft.com/en-us/azure/cost-management-billing/manage/view-all-accounts#scopes-for-billing-accounts</a:t>
            </a:r>
          </a:p>
        </p:txBody>
      </p:sp>
    </p:spTree>
    <p:extLst>
      <p:ext uri="{BB962C8B-B14F-4D97-AF65-F5344CB8AC3E}">
        <p14:creationId xmlns:p14="http://schemas.microsoft.com/office/powerpoint/2010/main" val="55085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121EB5B-AECE-4A66-96B4-DF4C268FF42C}"/>
              </a:ext>
            </a:extLst>
          </p:cNvPr>
          <p:cNvSpPr>
            <a:spLocks noGrp="1"/>
          </p:cNvSpPr>
          <p:nvPr>
            <p:ph type="title"/>
          </p:nvPr>
        </p:nvSpPr>
        <p:spPr/>
        <p:txBody>
          <a:bodyPr/>
          <a:lstStyle/>
          <a:p>
            <a:r>
              <a:rPr lang="en-GB" dirty="0"/>
              <a:t>Azure hierarchy (#SCOPEs)</a:t>
            </a:r>
          </a:p>
        </p:txBody>
      </p:sp>
      <p:pic>
        <p:nvPicPr>
          <p:cNvPr id="8" name="Image 7">
            <a:extLst>
              <a:ext uri="{FF2B5EF4-FFF2-40B4-BE49-F238E27FC236}">
                <a16:creationId xmlns:a16="http://schemas.microsoft.com/office/drawing/2014/main" id="{5880BC20-5284-415D-A015-9431FFEDC129}"/>
              </a:ext>
            </a:extLst>
          </p:cNvPr>
          <p:cNvPicPr>
            <a:picLocks noChangeAspect="1"/>
          </p:cNvPicPr>
          <p:nvPr/>
        </p:nvPicPr>
        <p:blipFill>
          <a:blip r:embed="rId2"/>
          <a:stretch>
            <a:fillRect/>
          </a:stretch>
        </p:blipFill>
        <p:spPr>
          <a:xfrm>
            <a:off x="162011" y="1916832"/>
            <a:ext cx="6419850" cy="4181475"/>
          </a:xfrm>
          <a:prstGeom prst="rect">
            <a:avLst/>
          </a:prstGeom>
        </p:spPr>
      </p:pic>
      <p:sp>
        <p:nvSpPr>
          <p:cNvPr id="9" name="ZoneTexte 8">
            <a:extLst>
              <a:ext uri="{FF2B5EF4-FFF2-40B4-BE49-F238E27FC236}">
                <a16:creationId xmlns:a16="http://schemas.microsoft.com/office/drawing/2014/main" id="{11D769ED-E239-4376-8030-0C13F514B5F3}"/>
              </a:ext>
            </a:extLst>
          </p:cNvPr>
          <p:cNvSpPr txBox="1"/>
          <p:nvPr/>
        </p:nvSpPr>
        <p:spPr>
          <a:xfrm>
            <a:off x="6960096" y="2276872"/>
            <a:ext cx="4752528" cy="2585323"/>
          </a:xfrm>
          <a:prstGeom prst="rect">
            <a:avLst/>
          </a:prstGeom>
          <a:noFill/>
        </p:spPr>
        <p:txBody>
          <a:bodyPr wrap="square" rtlCol="0">
            <a:spAutoFit/>
          </a:bodyPr>
          <a:lstStyle/>
          <a:p>
            <a:r>
              <a:rPr lang="en-GB" u="sng" dirty="0"/>
              <a:t>Management Groups: </a:t>
            </a:r>
            <a:r>
              <a:rPr lang="en-GB" dirty="0"/>
              <a:t>may represent an environment (Production, Staging etc..)</a:t>
            </a:r>
          </a:p>
          <a:p>
            <a:endParaRPr lang="en-GB" u="sng" dirty="0"/>
          </a:p>
          <a:p>
            <a:r>
              <a:rPr lang="en-GB" u="sng" dirty="0"/>
              <a:t>Subscription: </a:t>
            </a:r>
            <a:r>
              <a:rPr lang="en-GB" dirty="0"/>
              <a:t>may represent a project</a:t>
            </a:r>
          </a:p>
          <a:p>
            <a:endParaRPr lang="en-GB" u="sng" dirty="0"/>
          </a:p>
          <a:p>
            <a:r>
              <a:rPr lang="en-GB" u="sng" dirty="0"/>
              <a:t>Resource Group</a:t>
            </a:r>
            <a:r>
              <a:rPr lang="en-GB" dirty="0"/>
              <a:t>: may represent an application. All resources in a RG are deployed / Updated / Deleted at the same time.</a:t>
            </a:r>
          </a:p>
        </p:txBody>
      </p:sp>
      <p:sp>
        <p:nvSpPr>
          <p:cNvPr id="11" name="ZoneTexte 10">
            <a:extLst>
              <a:ext uri="{FF2B5EF4-FFF2-40B4-BE49-F238E27FC236}">
                <a16:creationId xmlns:a16="http://schemas.microsoft.com/office/drawing/2014/main" id="{A186D325-B359-40A9-9D7D-3F9382D20EA8}"/>
              </a:ext>
            </a:extLst>
          </p:cNvPr>
          <p:cNvSpPr txBox="1"/>
          <p:nvPr/>
        </p:nvSpPr>
        <p:spPr>
          <a:xfrm>
            <a:off x="162011" y="6254368"/>
            <a:ext cx="5749621" cy="215444"/>
          </a:xfrm>
          <a:prstGeom prst="rect">
            <a:avLst/>
          </a:prstGeom>
          <a:noFill/>
        </p:spPr>
        <p:txBody>
          <a:bodyPr wrap="square">
            <a:spAutoFit/>
          </a:bodyPr>
          <a:lstStyle/>
          <a:p>
            <a:r>
              <a:rPr lang="en-GB" sz="800" dirty="0"/>
              <a:t>https://docs.microsoft.com/en-us/azure/cloud-adoption-framework/ready/azure-best-practices/organize-subscriptions</a:t>
            </a:r>
          </a:p>
        </p:txBody>
      </p:sp>
    </p:spTree>
    <p:extLst>
      <p:ext uri="{BB962C8B-B14F-4D97-AF65-F5344CB8AC3E}">
        <p14:creationId xmlns:p14="http://schemas.microsoft.com/office/powerpoint/2010/main" val="51790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12F071-1357-44EA-9D0D-A337727854C0}"/>
              </a:ext>
            </a:extLst>
          </p:cNvPr>
          <p:cNvSpPr>
            <a:spLocks noGrp="1"/>
          </p:cNvSpPr>
          <p:nvPr>
            <p:ph type="title"/>
          </p:nvPr>
        </p:nvSpPr>
        <p:spPr>
          <a:xfrm>
            <a:off x="407368" y="332656"/>
            <a:ext cx="10947772" cy="342062"/>
          </a:xfrm>
        </p:spPr>
        <p:txBody>
          <a:bodyPr/>
          <a:lstStyle/>
          <a:p>
            <a:r>
              <a:rPr lang="en-GB" dirty="0"/>
              <a:t>#secure your MS account with MFA</a:t>
            </a:r>
          </a:p>
        </p:txBody>
      </p:sp>
      <p:pic>
        <p:nvPicPr>
          <p:cNvPr id="8" name="Vega Video Editor_2022_03_18_08_49_47">
            <a:hlinkClick r:id="" action="ppaction://media"/>
            <a:extLst>
              <a:ext uri="{FF2B5EF4-FFF2-40B4-BE49-F238E27FC236}">
                <a16:creationId xmlns:a16="http://schemas.microsoft.com/office/drawing/2014/main" id="{C3A21496-6963-4C7E-A5DC-3B73EF3085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7734" y="836712"/>
            <a:ext cx="11944929" cy="5328593"/>
          </a:xfrm>
          <a:prstGeom prst="rect">
            <a:avLst/>
          </a:prstGeom>
        </p:spPr>
      </p:pic>
    </p:spTree>
    <p:extLst>
      <p:ext uri="{BB962C8B-B14F-4D97-AF65-F5344CB8AC3E}">
        <p14:creationId xmlns:p14="http://schemas.microsoft.com/office/powerpoint/2010/main" val="386172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8df4f01-8414-4f0d-b270-4d6fc644e172">
      <Terms xmlns="http://schemas.microsoft.com/office/infopath/2007/PartnerControls"/>
    </lcf76f155ced4ddcb4097134ff3c332f>
    <TaxCatchAll xmlns="d0cc63ca-2ef7-46fb-a4cd-5dd45473029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A5246923EF894FA90BEE27FDA7F74C" ma:contentTypeVersion="12" ma:contentTypeDescription="Create a new document." ma:contentTypeScope="" ma:versionID="5713d072cab6220cc49d73e7e987c3d7">
  <xsd:schema xmlns:xsd="http://www.w3.org/2001/XMLSchema" xmlns:xs="http://www.w3.org/2001/XMLSchema" xmlns:p="http://schemas.microsoft.com/office/2006/metadata/properties" xmlns:ns2="d8df4f01-8414-4f0d-b270-4d6fc644e172" xmlns:ns3="d0cc63ca-2ef7-46fb-a4cd-5dd454730292" targetNamespace="http://schemas.microsoft.com/office/2006/metadata/properties" ma:root="true" ma:fieldsID="bf3e1674393c4693aa59c91337048682" ns2:_="" ns3:_="">
    <xsd:import namespace="d8df4f01-8414-4f0d-b270-4d6fc644e172"/>
    <xsd:import namespace="d0cc63ca-2ef7-46fb-a4cd-5dd4547302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df4f01-8414-4f0d-b270-4d6fc644e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cc63ca-2ef7-46fb-a4cd-5dd4547302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cca52e36-eebf-4a9b-a540-ec8782c594d0}" ma:internalName="TaxCatchAll" ma:showField="CatchAllData" ma:web="d0cc63ca-2ef7-46fb-a4cd-5dd4547302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d8df4f01-8414-4f0d-b270-4d6fc644e172"/>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d0cc63ca-2ef7-46fb-a4cd-5dd454730292"/>
    <ds:schemaRef ds:uri="http://www.w3.org/XML/1998/namespace"/>
    <ds:schemaRef ds:uri="http://purl.org/dc/dcmitype/"/>
  </ds:schemaRefs>
</ds:datastoreItem>
</file>

<file path=customXml/itemProps3.xml><?xml version="1.0" encoding="utf-8"?>
<ds:datastoreItem xmlns:ds="http://schemas.openxmlformats.org/officeDocument/2006/customXml" ds:itemID="{F9421D25-CFC7-47E1-BBF5-50D576C0A9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df4f01-8414-4f0d-b270-4d6fc644e172"/>
    <ds:schemaRef ds:uri="d0cc63ca-2ef7-46fb-a4cd-5dd4547302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ppt-Capgemini_MasterTemplate</Template>
  <TotalTime>482</TotalTime>
  <Words>236</Words>
  <Application>Microsoft Office PowerPoint</Application>
  <PresentationFormat>Grand écran</PresentationFormat>
  <Paragraphs>38</Paragraphs>
  <Slides>8</Slides>
  <Notes>2</Notes>
  <HiddenSlides>0</HiddenSlides>
  <MMClips>1</MMClips>
  <ScaleCrop>false</ScaleCrop>
  <HeadingPairs>
    <vt:vector size="8" baseType="variant">
      <vt:variant>
        <vt:lpstr>Polices utilisées</vt:lpstr>
      </vt:variant>
      <vt:variant>
        <vt:i4>5</vt:i4>
      </vt:variant>
      <vt:variant>
        <vt:lpstr>Thème</vt:lpstr>
      </vt:variant>
      <vt:variant>
        <vt:i4>2</vt:i4>
      </vt:variant>
      <vt:variant>
        <vt:lpstr>Serveurs OLE incorporés</vt:lpstr>
      </vt:variant>
      <vt:variant>
        <vt:i4>1</vt:i4>
      </vt:variant>
      <vt:variant>
        <vt:lpstr>Titres des diapositives</vt:lpstr>
      </vt:variant>
      <vt:variant>
        <vt:i4>8</vt:i4>
      </vt:variant>
    </vt:vector>
  </HeadingPairs>
  <TitlesOfParts>
    <vt:vector size="16" baseType="lpstr">
      <vt:lpstr>Wingdings</vt:lpstr>
      <vt:lpstr>Arial</vt:lpstr>
      <vt:lpstr>Ubuntu Light</vt:lpstr>
      <vt:lpstr>Ubuntu Medium</vt:lpstr>
      <vt:lpstr>Ubuntu</vt:lpstr>
      <vt:lpstr>Capgemini Master 2021</vt:lpstr>
      <vt:lpstr>Cover options_Section</vt:lpstr>
      <vt:lpstr>think-cell Slide</vt:lpstr>
      <vt:lpstr>Lab - Azure</vt:lpstr>
      <vt:lpstr>GET THE   FUTURE YOU WANT</vt:lpstr>
      <vt:lpstr>Contacts</vt:lpstr>
      <vt:lpstr>Contacts </vt:lpstr>
      <vt:lpstr>#Billing</vt:lpstr>
      <vt:lpstr>Microsoft Online Service program #accounts</vt:lpstr>
      <vt:lpstr>Azure hierarchy (#SCOPEs)</vt:lpstr>
      <vt:lpstr>#secure your MS account with MFA</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NAVARRO, PIERRE</dc:creator>
  <cp:lastModifiedBy>BOUTROS, Darren</cp:lastModifiedBy>
  <cp:revision>4</cp:revision>
  <dcterms:created xsi:type="dcterms:W3CDTF">2022-03-17T10:34:22Z</dcterms:created>
  <dcterms:modified xsi:type="dcterms:W3CDTF">2023-03-13T08:18:38Z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0x01010030A5246923EF894FA90BEE27FDA7F74C</vt:lpwstr>
  </property>
  <property fmtid="{D5CDD505-2E9C-101B-9397-08002B2CF9AE}" pid="3" name="MediaServiceImageTags">
    <vt:lpwstr/>
  </property>
</Properties>
</file>